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8"/>
  </p:notesMasterIdLst>
  <p:sldIdLst>
    <p:sldId id="257" r:id="rId2"/>
    <p:sldId id="258" r:id="rId3"/>
    <p:sldId id="259" r:id="rId4"/>
    <p:sldId id="262" r:id="rId5"/>
    <p:sldId id="260" r:id="rId6"/>
    <p:sldId id="261" r:id="rId7"/>
  </p:sldIdLst>
  <p:sldSz cx="9144000" cy="5143500" type="screen16x9"/>
  <p:notesSz cx="6858000" cy="9144000"/>
  <p:embeddedFontLst>
    <p:embeddedFont>
      <p:font typeface="Noto Sans KR Black" panose="020B0200000000000000" pitchFamily="50" charset="-127"/>
      <p:bold r:id="rId9"/>
    </p:embeddedFont>
    <p:embeddedFont>
      <p:font typeface="Noto Sans KR Medium" panose="020B0200000000000000" pitchFamily="50" charset="-127"/>
      <p:regular r:id="rId10"/>
    </p:embeddedFont>
    <p:embeddedFont>
      <p:font typeface="맑은 고딕" panose="020B0503020000020004" pitchFamily="50" charset="-127"/>
      <p:regular r:id="rId11"/>
      <p:bold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E0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12E650-951E-4628-A8F3-FFADAD40A5ED}" v="197" dt="2025-10-24T07:29:51.971"/>
  </p1510:revLst>
</p1510:revInfo>
</file>

<file path=ppt/tableStyles.xml><?xml version="1.0" encoding="utf-8"?>
<a:tblStyleLst xmlns:a="http://schemas.openxmlformats.org/drawingml/2006/main" def="{C6C5DA38-F707-4794-8A88-0398D95956EF}">
  <a:tblStyle styleId="{C6C5DA38-F707-4794-8A88-0398D95956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97D6581-0525-484B-A2CC-11615709EF0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987" autoAdjust="0"/>
  </p:normalViewPr>
  <p:slideViewPr>
    <p:cSldViewPr snapToGrid="0">
      <p:cViewPr varScale="1">
        <p:scale>
          <a:sx n="102" d="100"/>
          <a:sy n="102" d="100"/>
        </p:scale>
        <p:origin x="898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ameeam/222185111800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 프로젝트는 </a:t>
            </a:r>
            <a:r>
              <a:rPr lang="en-US" altLang="ko-KR" dirty="0"/>
              <a:t>ML</a:t>
            </a:r>
            <a:r>
              <a:rPr lang="ko-KR" altLang="en-US" dirty="0"/>
              <a:t>기반 이므로 대상은 공공기관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차 때는 다문화가정 추가 </a:t>
            </a:r>
            <a:endParaRPr lang="en-US" altLang="ko-KR" dirty="0"/>
          </a:p>
          <a:p>
            <a:r>
              <a:rPr lang="ko-KR" altLang="en-US" dirty="0"/>
              <a:t>다문화 가정 예측 서비스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01251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기사 출처 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https://www.gosiwe</a:t>
            </a:r>
            <a:r>
              <a:rPr lang="ko-KR" altLang="en-US" dirty="0"/>
              <a:t>다</a:t>
            </a:r>
            <a:r>
              <a:rPr lang="en-US" altLang="ko-KR" dirty="0"/>
              <a:t>.com/article/1065567242843824 </a:t>
            </a:r>
          </a:p>
          <a:p>
            <a:r>
              <a:rPr lang="en-US" altLang="ko-KR" dirty="0"/>
              <a:t>https://www.newspim.com/news/view/20250311000786</a:t>
            </a:r>
          </a:p>
          <a:p>
            <a:r>
              <a:rPr lang="en-US" altLang="ko-KR" dirty="0"/>
              <a:t>https://www.ntoday.co.kr/news/articleView.html?idxno=97492</a:t>
            </a:r>
          </a:p>
          <a:p>
            <a:endParaRPr lang="en-US" altLang="ko-KR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ko-KR" altLang="en-US" dirty="0" err="1"/>
              <a:t>크게크게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페이지</a:t>
            </a:r>
            <a:r>
              <a:rPr lang="en-US" altLang="ko-KR" dirty="0">
                <a:hlinkClick r:id="rId3"/>
              </a:rPr>
              <a:t>https://blog.naver.com/ameeam/222185111800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14129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A334F-88DA-90B5-0FD5-8577CB05F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3CAAFCF-303E-6B44-09C7-4D1F9263FF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31B1310-95CA-0C60-FF68-43EBFE3C8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기사 출처 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https://www.gosiwe</a:t>
            </a:r>
            <a:r>
              <a:rPr lang="ko-KR" altLang="en-US" dirty="0"/>
              <a:t>다</a:t>
            </a:r>
            <a:r>
              <a:rPr lang="en-US" altLang="ko-KR" dirty="0"/>
              <a:t>.com/article/1065567242843824 </a:t>
            </a:r>
          </a:p>
          <a:p>
            <a:r>
              <a:rPr lang="en-US" altLang="ko-KR" dirty="0"/>
              <a:t>https://www.newspim.com/news/view/20250311000786</a:t>
            </a:r>
          </a:p>
          <a:p>
            <a:r>
              <a:rPr lang="en-US" altLang="ko-KR" dirty="0"/>
              <a:t>https://www.ntoday.co.kr/news/articleView.html?idxno=97492</a:t>
            </a:r>
          </a:p>
          <a:p>
            <a:endParaRPr lang="en-US" altLang="ko-KR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ko-KR" altLang="en-US" dirty="0" err="1"/>
              <a:t>크게크게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페이지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46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차때는 다문화 자녀 언어</a:t>
            </a:r>
            <a:r>
              <a:rPr lang="en-US" altLang="ko-KR" dirty="0"/>
              <a:t>/</a:t>
            </a:r>
            <a:r>
              <a:rPr lang="ko-KR" altLang="en-US" dirty="0"/>
              <a:t>문화 적응 도우미로 연계</a:t>
            </a:r>
            <a:endParaRPr lang="en-US" altLang="ko-KR" dirty="0"/>
          </a:p>
          <a:p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다문화가정 수 예측 </a:t>
            </a:r>
            <a:r>
              <a:rPr lang="en-US" altLang="ko-KR" dirty="0"/>
              <a:t>(</a:t>
            </a:r>
            <a:r>
              <a:rPr lang="ko-KR" altLang="en-US" dirty="0"/>
              <a:t>증가</a:t>
            </a: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다문화자녀 수 예측 </a:t>
            </a:r>
            <a:r>
              <a:rPr lang="en-US" altLang="ko-KR" dirty="0"/>
              <a:t>(</a:t>
            </a:r>
            <a:r>
              <a:rPr lang="ko-KR" altLang="en-US" dirty="0"/>
              <a:t>증가 </a:t>
            </a:r>
            <a:r>
              <a:rPr lang="en-US" altLang="ko-KR" dirty="0"/>
              <a:t>-&gt; </a:t>
            </a:r>
            <a:r>
              <a:rPr lang="ko-KR" altLang="en-US" dirty="0"/>
              <a:t>이 결과로 다문화자녀들 서비스로 </a:t>
            </a:r>
            <a:r>
              <a:rPr lang="ko-KR" altLang="en-US" dirty="0" err="1"/>
              <a:t>도와주겠따</a:t>
            </a:r>
            <a:r>
              <a:rPr lang="en-US" altLang="ko-KR" dirty="0"/>
              <a:t>~~ </a:t>
            </a:r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데이터도 </a:t>
            </a:r>
            <a:r>
              <a:rPr lang="ko-KR" altLang="en-US" dirty="0" err="1"/>
              <a:t>무슨데이터</a:t>
            </a:r>
            <a:r>
              <a:rPr lang="ko-KR" altLang="en-US" dirty="0"/>
              <a:t> </a:t>
            </a:r>
            <a:r>
              <a:rPr lang="ko-KR" altLang="en-US" dirty="0" err="1"/>
              <a:t>넣을건지</a:t>
            </a:r>
            <a:r>
              <a:rPr lang="ko-KR" altLang="en-US" dirty="0"/>
              <a:t> 간략하고 확실하게 기입</a:t>
            </a:r>
            <a:endParaRPr lang="en-US" altLang="ko-KR" dirty="0"/>
          </a:p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3767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Lstm</a:t>
            </a:r>
            <a:r>
              <a:rPr lang="en-US" altLang="ko-KR" dirty="0"/>
              <a:t>/ </a:t>
            </a:r>
            <a:r>
              <a:rPr lang="ko-KR" altLang="en-US" dirty="0"/>
              <a:t>다중회귀 분장</a:t>
            </a:r>
            <a:endParaRPr lang="en-US" altLang="ko-KR" dirty="0"/>
          </a:p>
          <a:p>
            <a:r>
              <a:rPr lang="ko-KR" altLang="en-US" dirty="0"/>
              <a:t>공통 부분 하나 만들기</a:t>
            </a:r>
          </a:p>
        </p:txBody>
      </p:sp>
    </p:spTree>
    <p:extLst>
      <p:ext uri="{BB962C8B-B14F-4D97-AF65-F5344CB8AC3E}">
        <p14:creationId xmlns:p14="http://schemas.microsoft.com/office/powerpoint/2010/main" val="3688650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83BBC9-2D01-5721-94FC-353DEC8B75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225BC5-11C2-D47C-6BC7-74841620C7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5D13B3-D7E3-2E2B-71F1-40C41918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C6C1A4-440A-0EAB-36ED-A0AE39266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6F5C51-AED2-E4ED-D2A4-341A7BC37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007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1FB15B-2834-735B-E54A-64C435A14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1825B1-A0CE-B55B-1CAF-B0C774D048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A949D4-1D48-8F35-2744-CAE7A208E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29A88D-6292-747F-4CE4-37C1B68DD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2B3EF2-4000-8170-6327-8E985D2A9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96195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D82033-CFB1-52EB-CD24-C3E2FBCDB5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69F86C-9644-7CB7-FB94-A4E5284171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8EC526-713B-A358-FDE5-ACB2B1190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A8952A-F651-62C0-0EB7-9F3CC41D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1096BA-A83B-A86C-E27F-E9FAF56C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54274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EC5BF-2E63-E3A5-56C1-F0F022475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73DCA3-26CF-6965-A23D-F52CC5922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DC1090-78EE-2932-FED5-016EEFF83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5F960D-CF85-FF75-FBA4-9BFC24F45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6BB6E5-8338-AF99-9669-031DD8430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87720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20D8BD-D5DD-4347-E2CD-2129C31E2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900343-DF84-9D1C-40F0-A5449BB9B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CD7738-063B-0B5E-5E85-70621FCBB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94732B-70E2-CBF0-E2F1-382DB82B3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1D754-DDA0-F136-26B5-83AF7B229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15523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38FE01-968A-40EB-3A56-1F13C91C9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05EA31-37F2-F63C-B62D-65D72403F4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455FF8-3F4C-1808-69BB-A13792CA6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268E96-CBA9-04CC-8B9A-5F2A223DA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BC4D25-0E75-2464-F2D6-03E22E5B6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EFF977-6D54-4525-A386-E4562295A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11924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AE156-FE0B-994A-B054-06704F520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1B561F-0241-FE37-1133-3F7C04C4F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B47195-B71D-55E9-C3F6-E84F51B2E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FD3AB3-17BA-F41B-F83D-C2D42A602B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A5ABD7-973B-F179-72C2-ED8A97A22C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DAB4C74-B68B-5A3C-B657-F21E03CBC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A4A7AD7-875C-5827-3486-F02251529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4E94E3-4D87-8A96-BB80-85685A8B8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3630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A727E-72F2-F90A-2924-FDCC42234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6E54CA-C2D0-5723-B673-3414B6CAD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859B048-9ED7-7FDD-F8B7-188BC3597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69ABB7-51E7-BF26-E573-CE19A04E9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72630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F9D9F76-95BA-BE85-80C4-5D109E095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2C4131B-430F-B6EF-C246-6EE3CFC48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15B489-0C96-B196-BB16-D455D2F4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27283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CE51F7-B495-E898-9A9E-56EB829B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17B5DF-BEC5-8E24-A6FF-03791F8B5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22B7C7-341C-C1F6-9417-DA676C8633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1A54BD-0F80-BA86-7A50-002655CD6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5508A7-F168-36EB-5692-BAB83AF39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E4F331-2B11-3103-2F8F-0211BB23C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10665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82FF4C-14AA-43B8-F744-392B4809B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E095EE4-5ADC-DA49-3A12-99141AF8E8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F8DFC3-D72A-08F3-FA2C-08C36713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1F67C0-CFE7-01FE-7ED9-01961BD7D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B8CA19-830F-29C6-FB66-70F9FFCED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0F0077-5B82-9F69-4E9D-23E979842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3154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05653B-DE65-79A7-5896-3F9425F02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957541-4CC6-F93B-2FEA-A711DA4D3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FFE6C3-5D7E-ADE0-6013-63204CF9BA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5A65-A586-4074-A34F-F773A45F892B}" type="datetimeFigureOut">
              <a:rPr lang="ko-KR" altLang="en-US" smtClean="0"/>
              <a:t>2025-10-28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DCD446-9FF7-C5E9-A954-A746B3BD67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04C957-3E66-D2C8-8F8A-2471349D87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027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9D520198-929C-216F-86F9-3DB814F0A3CB}"/>
              </a:ext>
            </a:extLst>
          </p:cNvPr>
          <p:cNvSpPr/>
          <p:nvPr/>
        </p:nvSpPr>
        <p:spPr>
          <a:xfrm>
            <a:off x="0" y="1"/>
            <a:ext cx="3600450" cy="5143500"/>
          </a:xfrm>
          <a:custGeom>
            <a:avLst/>
            <a:gdLst>
              <a:gd name="connsiteX0" fmla="*/ 0 w 3600450"/>
              <a:gd name="connsiteY0" fmla="*/ 0 h 5143500"/>
              <a:gd name="connsiteX1" fmla="*/ 3600450 w 3600450"/>
              <a:gd name="connsiteY1" fmla="*/ 0 h 5143500"/>
              <a:gd name="connsiteX2" fmla="*/ 3600450 w 3600450"/>
              <a:gd name="connsiteY2" fmla="*/ 5143500 h 5143500"/>
              <a:gd name="connsiteX3" fmla="*/ 0 w 3600450"/>
              <a:gd name="connsiteY3" fmla="*/ 5143500 h 5143500"/>
              <a:gd name="connsiteX4" fmla="*/ 0 w 3600450"/>
              <a:gd name="connsiteY4" fmla="*/ 0 h 5143500"/>
              <a:gd name="connsiteX0" fmla="*/ 0 w 3600450"/>
              <a:gd name="connsiteY0" fmla="*/ 0 h 5143500"/>
              <a:gd name="connsiteX1" fmla="*/ 3600450 w 3600450"/>
              <a:gd name="connsiteY1" fmla="*/ 0 h 5143500"/>
              <a:gd name="connsiteX2" fmla="*/ 1920506 w 3600450"/>
              <a:gd name="connsiteY2" fmla="*/ 5136411 h 5143500"/>
              <a:gd name="connsiteX3" fmla="*/ 0 w 3600450"/>
              <a:gd name="connsiteY3" fmla="*/ 5143500 h 5143500"/>
              <a:gd name="connsiteX4" fmla="*/ 0 w 3600450"/>
              <a:gd name="connsiteY4" fmla="*/ 0 h 5143500"/>
              <a:gd name="connsiteX0" fmla="*/ 0 w 3600450"/>
              <a:gd name="connsiteY0" fmla="*/ 0 h 5143500"/>
              <a:gd name="connsiteX1" fmla="*/ 3600450 w 3600450"/>
              <a:gd name="connsiteY1" fmla="*/ 0 h 5143500"/>
              <a:gd name="connsiteX2" fmla="*/ 1963036 w 3600450"/>
              <a:gd name="connsiteY2" fmla="*/ 5143499 h 5143500"/>
              <a:gd name="connsiteX3" fmla="*/ 0 w 3600450"/>
              <a:gd name="connsiteY3" fmla="*/ 5143500 h 5143500"/>
              <a:gd name="connsiteX4" fmla="*/ 0 w 3600450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450" h="5143500">
                <a:moveTo>
                  <a:pt x="0" y="0"/>
                </a:moveTo>
                <a:lnTo>
                  <a:pt x="3600450" y="0"/>
                </a:lnTo>
                <a:lnTo>
                  <a:pt x="1963036" y="5143499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C7E0E7"/>
          </a:solidFill>
          <a:ln/>
        </p:spPr>
        <p:txBody>
          <a:bodyPr/>
          <a:lstStyle/>
          <a:p>
            <a:endParaRPr lang="ko-KR" altLang="en-US" sz="400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9BB0FAAB-9FA9-922C-7902-5F32F370FAAB}"/>
              </a:ext>
            </a:extLst>
          </p:cNvPr>
          <p:cNvSpPr/>
          <p:nvPr/>
        </p:nvSpPr>
        <p:spPr>
          <a:xfrm>
            <a:off x="3925119" y="2100411"/>
            <a:ext cx="3544119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ko-KR" altLang="en-US" sz="4000" dirty="0">
                <a:solidFill>
                  <a:srgbClr val="2E3C4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다문화 가정 증가</a:t>
            </a:r>
            <a:endParaRPr lang="en-US" sz="40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17CDB3ED-AED9-CF6A-C4B0-09B846F18569}"/>
              </a:ext>
            </a:extLst>
          </p:cNvPr>
          <p:cNvSpPr/>
          <p:nvPr/>
        </p:nvSpPr>
        <p:spPr>
          <a:xfrm>
            <a:off x="3925119" y="2794971"/>
            <a:ext cx="3544119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ko-KR" altLang="en-US" sz="4000" dirty="0">
                <a:solidFill>
                  <a:srgbClr val="2E3C4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예측 서비스</a:t>
            </a:r>
            <a:endParaRPr lang="en-US" sz="40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273EEC13-0576-18C9-6FDA-D634DFBD39C8}"/>
              </a:ext>
            </a:extLst>
          </p:cNvPr>
          <p:cNvSpPr/>
          <p:nvPr/>
        </p:nvSpPr>
        <p:spPr>
          <a:xfrm>
            <a:off x="3925119" y="3043089"/>
            <a:ext cx="4722763" cy="212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endParaRPr lang="en-US" sz="40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ED51F57B-DEB9-0097-D9CF-DB18F51E5FEB}"/>
              </a:ext>
            </a:extLst>
          </p:cNvPr>
          <p:cNvSpPr/>
          <p:nvPr/>
        </p:nvSpPr>
        <p:spPr>
          <a:xfrm>
            <a:off x="6633342" y="4034159"/>
            <a:ext cx="3544119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ko-KR" altLang="en-US" sz="2000" dirty="0">
                <a:solidFill>
                  <a:srgbClr val="2E3C4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김세준 김진혁</a:t>
            </a:r>
            <a:endParaRPr lang="en-US" sz="20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6888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E602E-4BF5-2B19-A0F3-6E3A6C2F4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0">
            <a:extLst>
              <a:ext uri="{FF2B5EF4-FFF2-40B4-BE49-F238E27FC236}">
                <a16:creationId xmlns:a16="http://schemas.microsoft.com/office/drawing/2014/main" id="{993FD12E-F087-07CB-4FD0-4B02D6213793}"/>
              </a:ext>
            </a:extLst>
          </p:cNvPr>
          <p:cNvSpPr/>
          <p:nvPr/>
        </p:nvSpPr>
        <p:spPr>
          <a:xfrm>
            <a:off x="496119" y="1663899"/>
            <a:ext cx="3544119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2781" dirty="0">
                <a:solidFill>
                  <a:srgbClr val="2E3C4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목차</a:t>
            </a:r>
            <a:endParaRPr lang="en-US" sz="2781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2026A845-D1D2-6D76-AEAD-20907C113742}"/>
              </a:ext>
            </a:extLst>
          </p:cNvPr>
          <p:cNvSpPr/>
          <p:nvPr/>
        </p:nvSpPr>
        <p:spPr>
          <a:xfrm>
            <a:off x="496119" y="2390403"/>
            <a:ext cx="141759" cy="17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r>
              <a:rPr lang="en-US" sz="1094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Light" pitchFamily="34" charset="-120"/>
              </a:rPr>
              <a:t>01</a:t>
            </a:r>
            <a:endParaRPr lang="en-US" sz="1094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16" name="Image 0" descr="preencoded.png">
            <a:extLst>
              <a:ext uri="{FF2B5EF4-FFF2-40B4-BE49-F238E27FC236}">
                <a16:creationId xmlns:a16="http://schemas.microsoft.com/office/drawing/2014/main" id="{4E4D7063-C450-9B6F-554B-507F3D33E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19" y="2612306"/>
            <a:ext cx="2622724" cy="19050"/>
          </a:xfrm>
          <a:prstGeom prst="rect">
            <a:avLst/>
          </a:prstGeom>
          <a:solidFill>
            <a:srgbClr val="C7E0E7"/>
          </a:solidFill>
        </p:spPr>
      </p:pic>
      <p:sp>
        <p:nvSpPr>
          <p:cNvPr id="17" name="Text 2">
            <a:extLst>
              <a:ext uri="{FF2B5EF4-FFF2-40B4-BE49-F238E27FC236}">
                <a16:creationId xmlns:a16="http://schemas.microsoft.com/office/drawing/2014/main" id="{09F14AA8-9F61-AC7B-AAB0-72BCF14F6BCF}"/>
              </a:ext>
            </a:extLst>
          </p:cNvPr>
          <p:cNvSpPr/>
          <p:nvPr/>
        </p:nvSpPr>
        <p:spPr>
          <a:xfrm>
            <a:off x="496119" y="2721248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sz="2219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기획 의도</a:t>
            </a:r>
            <a:endParaRPr lang="en-US" sz="2219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E86A2F3D-12F3-EE90-4ACA-9A8B03F78D5B}"/>
              </a:ext>
            </a:extLst>
          </p:cNvPr>
          <p:cNvSpPr/>
          <p:nvPr/>
        </p:nvSpPr>
        <p:spPr>
          <a:xfrm>
            <a:off x="496119" y="3160663"/>
            <a:ext cx="2622724" cy="212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endParaRPr lang="en-US" sz="1094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2BE01CDD-6D69-5E5D-5644-4CCEBDF19584}"/>
              </a:ext>
            </a:extLst>
          </p:cNvPr>
          <p:cNvSpPr/>
          <p:nvPr/>
        </p:nvSpPr>
        <p:spPr>
          <a:xfrm>
            <a:off x="3260601" y="2390403"/>
            <a:ext cx="141759" cy="17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r>
              <a:rPr lang="en-US" sz="1094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Light" pitchFamily="34" charset="-120"/>
              </a:rPr>
              <a:t>02</a:t>
            </a:r>
            <a:endParaRPr lang="en-US" sz="1094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20" name="Image 1" descr="preencoded.png">
            <a:extLst>
              <a:ext uri="{FF2B5EF4-FFF2-40B4-BE49-F238E27FC236}">
                <a16:creationId xmlns:a16="http://schemas.microsoft.com/office/drawing/2014/main" id="{5B8FE0CB-2C21-7A51-B4DB-722C880D4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601" y="2612306"/>
            <a:ext cx="2622724" cy="19050"/>
          </a:xfrm>
          <a:prstGeom prst="rect">
            <a:avLst/>
          </a:prstGeom>
          <a:solidFill>
            <a:srgbClr val="C7E0E7"/>
          </a:solidFill>
        </p:spPr>
      </p:pic>
      <p:sp>
        <p:nvSpPr>
          <p:cNvPr id="21" name="Text 5">
            <a:extLst>
              <a:ext uri="{FF2B5EF4-FFF2-40B4-BE49-F238E27FC236}">
                <a16:creationId xmlns:a16="http://schemas.microsoft.com/office/drawing/2014/main" id="{636745BD-5787-BF10-A4D2-0D9ECAC6443E}"/>
              </a:ext>
            </a:extLst>
          </p:cNvPr>
          <p:cNvSpPr/>
          <p:nvPr/>
        </p:nvSpPr>
        <p:spPr>
          <a:xfrm>
            <a:off x="3260601" y="2721248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sz="2219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개발 목표</a:t>
            </a:r>
            <a:endParaRPr lang="en-US" sz="2219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2" name="Text 6">
            <a:extLst>
              <a:ext uri="{FF2B5EF4-FFF2-40B4-BE49-F238E27FC236}">
                <a16:creationId xmlns:a16="http://schemas.microsoft.com/office/drawing/2014/main" id="{AE3DAB4D-9E8C-BE06-1C92-749DF11F29AF}"/>
              </a:ext>
            </a:extLst>
          </p:cNvPr>
          <p:cNvSpPr/>
          <p:nvPr/>
        </p:nvSpPr>
        <p:spPr>
          <a:xfrm>
            <a:off x="6025083" y="2390403"/>
            <a:ext cx="141759" cy="17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r>
              <a:rPr lang="en-US" sz="1094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Light" pitchFamily="34" charset="-120"/>
              </a:rPr>
              <a:t>03</a:t>
            </a:r>
            <a:endParaRPr lang="en-US" sz="1094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23" name="Image 2" descr="preencoded.png">
            <a:extLst>
              <a:ext uri="{FF2B5EF4-FFF2-40B4-BE49-F238E27FC236}">
                <a16:creationId xmlns:a16="http://schemas.microsoft.com/office/drawing/2014/main" id="{CFFF0FEB-67F2-675C-CFAC-60A40AA06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083" y="2612306"/>
            <a:ext cx="2622724" cy="19050"/>
          </a:xfrm>
          <a:prstGeom prst="rect">
            <a:avLst/>
          </a:prstGeom>
          <a:solidFill>
            <a:srgbClr val="C7E0E7"/>
          </a:solidFill>
        </p:spPr>
      </p:pic>
      <p:sp>
        <p:nvSpPr>
          <p:cNvPr id="24" name="Text 7">
            <a:extLst>
              <a:ext uri="{FF2B5EF4-FFF2-40B4-BE49-F238E27FC236}">
                <a16:creationId xmlns:a16="http://schemas.microsoft.com/office/drawing/2014/main" id="{F743D4BC-212F-0DF9-45A6-06FE3CBB147D}"/>
              </a:ext>
            </a:extLst>
          </p:cNvPr>
          <p:cNvSpPr/>
          <p:nvPr/>
        </p:nvSpPr>
        <p:spPr>
          <a:xfrm>
            <a:off x="6025083" y="2721248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sz="2219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업무 분장</a:t>
            </a:r>
            <a:endParaRPr lang="en-US" sz="2219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5" name="Text 8">
            <a:extLst>
              <a:ext uri="{FF2B5EF4-FFF2-40B4-BE49-F238E27FC236}">
                <a16:creationId xmlns:a16="http://schemas.microsoft.com/office/drawing/2014/main" id="{3ED63A63-2C0E-9BAC-4E42-761137F768C6}"/>
              </a:ext>
            </a:extLst>
          </p:cNvPr>
          <p:cNvSpPr/>
          <p:nvPr/>
        </p:nvSpPr>
        <p:spPr>
          <a:xfrm>
            <a:off x="6025083" y="3160663"/>
            <a:ext cx="2622724" cy="212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endParaRPr lang="en-US" sz="1094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3829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366DF-B8A6-2CF3-6E19-413CFEDEC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93DB5A8-D85D-E67F-5D53-DAD38EA76572}"/>
              </a:ext>
            </a:extLst>
          </p:cNvPr>
          <p:cNvSpPr/>
          <p:nvPr/>
        </p:nvSpPr>
        <p:spPr>
          <a:xfrm>
            <a:off x="492919" y="387325"/>
            <a:ext cx="2817019" cy="352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88" dirty="0">
                <a:solidFill>
                  <a:srgbClr val="2E3C4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기획 의도</a:t>
            </a:r>
            <a:endParaRPr lang="en-US" sz="2188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221DFA35-715F-5210-E06E-CAEF5C094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13" y="1344703"/>
            <a:ext cx="4670179" cy="259440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A2638B0E-701C-6BF2-2599-AD0DA6234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412" y="2771773"/>
            <a:ext cx="3153296" cy="100243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Image 2" descr="preencoded.png">
            <a:extLst>
              <a:ext uri="{FF2B5EF4-FFF2-40B4-BE49-F238E27FC236}">
                <a16:creationId xmlns:a16="http://schemas.microsoft.com/office/drawing/2014/main" id="{D0779F97-7C4D-D3DE-06FA-567C16C03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0981" y="288206"/>
            <a:ext cx="4740100" cy="902493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6" name="Image 3" descr="preencoded.png">
            <a:extLst>
              <a:ext uri="{FF2B5EF4-FFF2-40B4-BE49-F238E27FC236}">
                <a16:creationId xmlns:a16="http://schemas.microsoft.com/office/drawing/2014/main" id="{F594F4BD-35B3-D90C-D50E-980F9535A2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3887" y="1774518"/>
            <a:ext cx="3976728" cy="590527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7" name="Shape 1">
            <a:extLst>
              <a:ext uri="{FF2B5EF4-FFF2-40B4-BE49-F238E27FC236}">
                <a16:creationId xmlns:a16="http://schemas.microsoft.com/office/drawing/2014/main" id="{32F6222E-A041-80D0-26AD-76652512AA57}"/>
              </a:ext>
            </a:extLst>
          </p:cNvPr>
          <p:cNvSpPr/>
          <p:nvPr/>
        </p:nvSpPr>
        <p:spPr>
          <a:xfrm>
            <a:off x="492919" y="4174779"/>
            <a:ext cx="8367696" cy="767711"/>
          </a:xfrm>
          <a:prstGeom prst="roundRect">
            <a:avLst>
              <a:gd name="adj" fmla="val 10124"/>
            </a:avLst>
          </a:prstGeom>
          <a:solidFill>
            <a:srgbClr val="FFFFFF"/>
          </a:solidFill>
          <a:ln/>
          <a:effectLst>
            <a:softEdge rad="63500"/>
          </a:effectLst>
        </p:spPr>
        <p:txBody>
          <a:bodyPr/>
          <a:lstStyle/>
          <a:p>
            <a:endParaRPr lang="ko-KR" altLang="en-US" sz="875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95A89661-79D2-7A54-BCA8-92387C116C5A}"/>
              </a:ext>
            </a:extLst>
          </p:cNvPr>
          <p:cNvSpPr/>
          <p:nvPr/>
        </p:nvSpPr>
        <p:spPr>
          <a:xfrm>
            <a:off x="1001250" y="4257176"/>
            <a:ext cx="6918657" cy="767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325F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국제결혼 증가로 다문화 학생이 </a:t>
            </a:r>
            <a:r>
              <a:rPr lang="ko-KR" altLang="en-US" sz="1400" b="1" dirty="0">
                <a:solidFill>
                  <a:srgbClr val="325F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점점 늘어나면서</a:t>
            </a:r>
            <a:r>
              <a:rPr lang="en-US" sz="1400" dirty="0"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분산된 정책·학교·지역 정보를 통합</a:t>
            </a:r>
            <a:r>
              <a:rPr lang="ko-KR" altLang="en-US" sz="1400" dirty="0"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한</a:t>
            </a:r>
            <a:r>
              <a:rPr lang="en-US" sz="1400" dirty="0"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 </a:t>
            </a:r>
            <a:r>
              <a:rPr lang="ko-KR" altLang="en-US" sz="1400" dirty="0">
                <a:solidFill>
                  <a:srgbClr val="384653"/>
                </a:solidFill>
                <a:highlight>
                  <a:srgbClr val="F6F0E4"/>
                </a:highlight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데이터 </a:t>
            </a:r>
            <a:r>
              <a:rPr lang="en-US" sz="1400" dirty="0">
                <a:solidFill>
                  <a:srgbClr val="384653"/>
                </a:solidFill>
                <a:highlight>
                  <a:srgbClr val="F6F0E4"/>
                </a:highlight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기반 </a:t>
            </a:r>
            <a:r>
              <a:rPr lang="ko-KR" altLang="en-US" sz="1400" dirty="0">
                <a:solidFill>
                  <a:srgbClr val="384653"/>
                </a:solidFill>
                <a:highlight>
                  <a:srgbClr val="F6F0E4"/>
                </a:highlight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맞춤형 지원</a:t>
            </a:r>
            <a:r>
              <a:rPr lang="en-US" sz="1400" dirty="0"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이 필요</a:t>
            </a:r>
            <a:r>
              <a:rPr lang="ko-KR" altLang="en-US" sz="1400" dirty="0"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하다</a:t>
            </a:r>
            <a:r>
              <a:rPr lang="en-US" altLang="ko-KR" sz="1400" dirty="0"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.</a:t>
            </a:r>
            <a:endParaRPr lang="en-US" sz="14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1191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B9D81-9A65-02AB-D853-8B4A222A8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8C87B7D-B51A-46B7-FEA8-B32E35077F10}"/>
              </a:ext>
            </a:extLst>
          </p:cNvPr>
          <p:cNvSpPr/>
          <p:nvPr/>
        </p:nvSpPr>
        <p:spPr>
          <a:xfrm>
            <a:off x="492919" y="387325"/>
            <a:ext cx="2817019" cy="352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88" dirty="0" err="1">
                <a:solidFill>
                  <a:srgbClr val="2E3C4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기획</a:t>
            </a:r>
            <a:r>
              <a:rPr lang="en-US" sz="2188" dirty="0">
                <a:solidFill>
                  <a:srgbClr val="2E3C4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 의도2</a:t>
            </a:r>
            <a:endParaRPr lang="en-US" sz="2188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9E70F03C-985C-1CB0-1BE5-EDD53534B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13" y="1344703"/>
            <a:ext cx="4670179" cy="259440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EDAFF0DD-6414-D3E1-1F93-6DF704300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412" y="2771773"/>
            <a:ext cx="3153296" cy="100243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Image 2" descr="preencoded.png">
            <a:extLst>
              <a:ext uri="{FF2B5EF4-FFF2-40B4-BE49-F238E27FC236}">
                <a16:creationId xmlns:a16="http://schemas.microsoft.com/office/drawing/2014/main" id="{64438C01-3C95-FDAE-1EF8-62109A5ED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0981" y="288206"/>
            <a:ext cx="4740100" cy="902493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6" name="Image 3" descr="preencoded.png">
            <a:extLst>
              <a:ext uri="{FF2B5EF4-FFF2-40B4-BE49-F238E27FC236}">
                <a16:creationId xmlns:a16="http://schemas.microsoft.com/office/drawing/2014/main" id="{8E2121E9-7E19-1553-9D51-73D8BE2E01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3887" y="1774518"/>
            <a:ext cx="3976728" cy="590527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7" name="Shape 1">
            <a:extLst>
              <a:ext uri="{FF2B5EF4-FFF2-40B4-BE49-F238E27FC236}">
                <a16:creationId xmlns:a16="http://schemas.microsoft.com/office/drawing/2014/main" id="{7BEDF1FC-B8A0-EA48-26F8-2B4358E2169F}"/>
              </a:ext>
            </a:extLst>
          </p:cNvPr>
          <p:cNvSpPr/>
          <p:nvPr/>
        </p:nvSpPr>
        <p:spPr>
          <a:xfrm>
            <a:off x="492919" y="4174779"/>
            <a:ext cx="8367696" cy="767711"/>
          </a:xfrm>
          <a:prstGeom prst="roundRect">
            <a:avLst>
              <a:gd name="adj" fmla="val 10124"/>
            </a:avLst>
          </a:prstGeom>
          <a:solidFill>
            <a:srgbClr val="FFFFFF"/>
          </a:solidFill>
          <a:ln/>
          <a:effectLst>
            <a:softEdge rad="63500"/>
          </a:effectLst>
        </p:spPr>
        <p:txBody>
          <a:bodyPr/>
          <a:lstStyle/>
          <a:p>
            <a:endParaRPr lang="ko-KR" altLang="en-US" sz="875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057F1A9E-BF55-B0A1-84B8-2A0FFC86F262}"/>
              </a:ext>
            </a:extLst>
          </p:cNvPr>
          <p:cNvSpPr/>
          <p:nvPr/>
        </p:nvSpPr>
        <p:spPr>
          <a:xfrm>
            <a:off x="1001250" y="4257176"/>
            <a:ext cx="6918657" cy="767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325F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국제결혼 증가로 다문화 학생이 </a:t>
            </a:r>
            <a:r>
              <a:rPr lang="ko-KR" altLang="en-US" sz="1400" b="1" dirty="0">
                <a:solidFill>
                  <a:srgbClr val="325F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점점 늘어나면서</a:t>
            </a:r>
            <a:r>
              <a:rPr lang="en-US" sz="1400" dirty="0"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분산된 정책·학교·지역 정보를 통합</a:t>
            </a:r>
            <a:r>
              <a:rPr lang="ko-KR" altLang="en-US" sz="1400" dirty="0"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한</a:t>
            </a:r>
            <a:r>
              <a:rPr lang="en-US" sz="1400" dirty="0"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 </a:t>
            </a:r>
            <a:r>
              <a:rPr lang="ko-KR" altLang="en-US" sz="1400" dirty="0">
                <a:solidFill>
                  <a:srgbClr val="384653"/>
                </a:solidFill>
                <a:highlight>
                  <a:srgbClr val="F6F0E4"/>
                </a:highlight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데이터 </a:t>
            </a:r>
            <a:r>
              <a:rPr lang="en-US" sz="1400" dirty="0">
                <a:solidFill>
                  <a:srgbClr val="384653"/>
                </a:solidFill>
                <a:highlight>
                  <a:srgbClr val="F6F0E4"/>
                </a:highlight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기반 </a:t>
            </a:r>
            <a:r>
              <a:rPr lang="ko-KR" altLang="en-US" sz="1400" dirty="0">
                <a:solidFill>
                  <a:srgbClr val="384653"/>
                </a:solidFill>
                <a:highlight>
                  <a:srgbClr val="F6F0E4"/>
                </a:highlight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맞춤형 지원</a:t>
            </a:r>
            <a:r>
              <a:rPr lang="en-US" sz="1400" dirty="0"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이 필요</a:t>
            </a:r>
            <a:r>
              <a:rPr lang="ko-KR" altLang="en-US" sz="1400" dirty="0"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하다</a:t>
            </a:r>
            <a:r>
              <a:rPr lang="en-US" altLang="ko-KR" sz="1400" dirty="0"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.</a:t>
            </a:r>
            <a:endParaRPr lang="en-US" sz="14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9310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BA3F2-E16D-E027-7D60-106B8E83E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5AAAC35-1961-3683-1E39-0C90F0D1902D}"/>
              </a:ext>
            </a:extLst>
          </p:cNvPr>
          <p:cNvSpPr/>
          <p:nvPr/>
        </p:nvSpPr>
        <p:spPr>
          <a:xfrm>
            <a:off x="491580" y="386433"/>
            <a:ext cx="3336057" cy="41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81"/>
              </a:lnSpc>
            </a:pPr>
            <a:r>
              <a:rPr lang="en-US" sz="2625" dirty="0">
                <a:solidFill>
                  <a:srgbClr val="2E3C4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개발 목표</a:t>
            </a:r>
            <a:endParaRPr lang="en-US" sz="2625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35E22F84-0D6B-3271-830D-385901357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80" y="1003475"/>
            <a:ext cx="667196" cy="1363488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EE427C76-CE9B-7EFF-68D9-2576E33E91DB}"/>
              </a:ext>
            </a:extLst>
          </p:cNvPr>
          <p:cNvSpPr/>
          <p:nvPr/>
        </p:nvSpPr>
        <p:spPr>
          <a:xfrm>
            <a:off x="1292200" y="1067806"/>
            <a:ext cx="1667991" cy="208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1625"/>
              </a:lnSpc>
              <a:buFont typeface="Wingdings" panose="05000000000000000000" pitchFamily="2" charset="2"/>
              <a:buChar char="ü"/>
            </a:pPr>
            <a:r>
              <a:rPr lang="en-US" sz="1313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데이터 수집</a:t>
            </a:r>
            <a:endParaRPr lang="en-US" sz="1313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18BFC391-00A1-8B84-D156-ABD08785ECA8}"/>
              </a:ext>
            </a:extLst>
          </p:cNvPr>
          <p:cNvSpPr/>
          <p:nvPr/>
        </p:nvSpPr>
        <p:spPr>
          <a:xfrm>
            <a:off x="1292200" y="1356308"/>
            <a:ext cx="7360221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사회데이터</a:t>
            </a:r>
          </a:p>
          <a:p>
            <a:pPr>
              <a:lnSpc>
                <a:spcPts val="1563"/>
              </a:lnSpc>
            </a:pP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     </a:t>
            </a:r>
            <a:r>
              <a:rPr lang="en-US" sz="103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국제 결혼율, </a:t>
            </a:r>
            <a:r>
              <a:rPr lang="ko-KR" altLang="en-US" sz="103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시</a:t>
            </a:r>
            <a:r>
              <a:rPr lang="en-US" altLang="ko-KR" sz="103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·</a:t>
            </a:r>
            <a:r>
              <a:rPr lang="ko-KR" altLang="en-US" sz="103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도별 외국인 인구</a:t>
            </a:r>
            <a:endParaRPr lang="en-US" sz="103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197C93D6-8553-7000-68B6-8C3FB2717049}"/>
              </a:ext>
            </a:extLst>
          </p:cNvPr>
          <p:cNvSpPr/>
          <p:nvPr/>
        </p:nvSpPr>
        <p:spPr>
          <a:xfrm>
            <a:off x="1292200" y="1836503"/>
            <a:ext cx="7360221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인구데이터</a:t>
            </a:r>
          </a:p>
          <a:p>
            <a:pPr>
              <a:lnSpc>
                <a:spcPts val="1563"/>
              </a:lnSpc>
            </a:pP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     </a:t>
            </a:r>
            <a:r>
              <a:rPr lang="en-US" sz="103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다문화 자녀 출생률, </a:t>
            </a:r>
            <a:r>
              <a:rPr lang="ko-KR" altLang="en-US" sz="103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결혼적령기 인구 수 </a:t>
            </a:r>
            <a:r>
              <a:rPr lang="en-US" altLang="ko-KR" sz="103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(2030</a:t>
            </a:r>
            <a:r>
              <a:rPr lang="ko-KR" altLang="en-US" sz="103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 남녀</a:t>
            </a:r>
            <a:r>
              <a:rPr lang="en-US" altLang="ko-KR" sz="103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)</a:t>
            </a:r>
            <a:endParaRPr lang="en-US" sz="1031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738D27BA-E90E-CB24-5534-423105265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80" y="2439220"/>
            <a:ext cx="667196" cy="1211236"/>
          </a:xfrm>
          <a:prstGeom prst="rect">
            <a:avLst/>
          </a:prstGeom>
        </p:spPr>
      </p:pic>
      <p:sp>
        <p:nvSpPr>
          <p:cNvPr id="8" name="Text 4">
            <a:extLst>
              <a:ext uri="{FF2B5EF4-FFF2-40B4-BE49-F238E27FC236}">
                <a16:creationId xmlns:a16="http://schemas.microsoft.com/office/drawing/2014/main" id="{093415F0-D9FC-5DD9-F905-823B5AC32638}"/>
              </a:ext>
            </a:extLst>
          </p:cNvPr>
          <p:cNvSpPr/>
          <p:nvPr/>
        </p:nvSpPr>
        <p:spPr>
          <a:xfrm>
            <a:off x="1292200" y="2537110"/>
            <a:ext cx="1667991" cy="208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1625"/>
              </a:lnSpc>
              <a:buFont typeface="Wingdings" panose="05000000000000000000" pitchFamily="2" charset="2"/>
              <a:buChar char="ü"/>
            </a:pPr>
            <a:r>
              <a:rPr lang="en-US" sz="1313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머신러닝</a:t>
            </a:r>
            <a:endParaRPr lang="en-US" sz="1313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4359699D-95DA-76D2-B2A3-4A3D6F24EBB8}"/>
              </a:ext>
            </a:extLst>
          </p:cNvPr>
          <p:cNvSpPr/>
          <p:nvPr/>
        </p:nvSpPr>
        <p:spPr>
          <a:xfrm>
            <a:off x="1457092" y="2788073"/>
            <a:ext cx="7360221" cy="200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63"/>
              </a:lnSpc>
            </a:pPr>
            <a:r>
              <a:rPr lang="en-US" sz="1031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-  다중회귀 / LSTM 분석</a:t>
            </a:r>
            <a:endParaRPr lang="en-US" sz="1031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BAF90A2E-CA38-450E-88F7-BDB7605FADDC}"/>
              </a:ext>
            </a:extLst>
          </p:cNvPr>
          <p:cNvSpPr/>
          <p:nvPr/>
        </p:nvSpPr>
        <p:spPr>
          <a:xfrm>
            <a:off x="1292200" y="3105707"/>
            <a:ext cx="7360221" cy="200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63"/>
              </a:lnSpc>
              <a:buSzPct val="100000"/>
              <a:buChar char="•"/>
            </a:pP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Feature (X) : 사회·인구 데이터</a:t>
            </a:r>
            <a:endParaRPr lang="en-US" sz="1031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D0A3D507-96A4-69C0-1F9A-42D403E1E13A}"/>
              </a:ext>
            </a:extLst>
          </p:cNvPr>
          <p:cNvSpPr/>
          <p:nvPr/>
        </p:nvSpPr>
        <p:spPr>
          <a:xfrm>
            <a:off x="1292200" y="3352465"/>
            <a:ext cx="7360221" cy="200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63"/>
              </a:lnSpc>
              <a:buSzPct val="100000"/>
              <a:buChar char="•"/>
            </a:pP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Target (Y) : </a:t>
            </a:r>
            <a:r>
              <a:rPr lang="ko-KR" alt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미래 </a:t>
            </a: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다문화 가정 </a:t>
            </a:r>
            <a:r>
              <a:rPr lang="ko-KR" alt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수</a:t>
            </a: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예측</a:t>
            </a:r>
            <a:endParaRPr lang="en-US" sz="1031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12" name="Image 2" descr="preencoded.png">
            <a:extLst>
              <a:ext uri="{FF2B5EF4-FFF2-40B4-BE49-F238E27FC236}">
                <a16:creationId xmlns:a16="http://schemas.microsoft.com/office/drawing/2014/main" id="{89AD5214-A549-3F22-8BCD-D05D8E35A2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80" y="3721522"/>
            <a:ext cx="667196" cy="1035546"/>
          </a:xfrm>
          <a:prstGeom prst="rect">
            <a:avLst/>
          </a:prstGeom>
        </p:spPr>
      </p:pic>
      <p:sp>
        <p:nvSpPr>
          <p:cNvPr id="13" name="Text 8">
            <a:extLst>
              <a:ext uri="{FF2B5EF4-FFF2-40B4-BE49-F238E27FC236}">
                <a16:creationId xmlns:a16="http://schemas.microsoft.com/office/drawing/2014/main" id="{12DE4740-43F2-24AE-C5B7-6872ECF5B7C1}"/>
              </a:ext>
            </a:extLst>
          </p:cNvPr>
          <p:cNvSpPr/>
          <p:nvPr/>
        </p:nvSpPr>
        <p:spPr>
          <a:xfrm>
            <a:off x="1292200" y="3826296"/>
            <a:ext cx="1667991" cy="208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1625"/>
              </a:lnSpc>
              <a:buFont typeface="Wingdings" panose="05000000000000000000" pitchFamily="2" charset="2"/>
              <a:buChar char="ü"/>
            </a:pPr>
            <a:r>
              <a:rPr lang="en-US" sz="1313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예측 결과</a:t>
            </a:r>
            <a:endParaRPr lang="en-US" sz="1313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D82D16A4-0B9E-B3E5-23B1-651ABE1901D9}"/>
              </a:ext>
            </a:extLst>
          </p:cNvPr>
          <p:cNvSpPr/>
          <p:nvPr/>
        </p:nvSpPr>
        <p:spPr>
          <a:xfrm>
            <a:off x="1292200" y="4114799"/>
            <a:ext cx="7360221" cy="200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en-US" sz="1031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다문화 가정 </a:t>
            </a:r>
            <a:r>
              <a:rPr lang="ko-KR" altLang="en-US" sz="1031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추세</a:t>
            </a:r>
            <a:r>
              <a:rPr lang="en-US" sz="1031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예측</a:t>
            </a:r>
            <a:endParaRPr lang="en-US" sz="1031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01423296-2D34-E821-EC68-EFBED83D2F88}"/>
              </a:ext>
            </a:extLst>
          </p:cNvPr>
          <p:cNvSpPr/>
          <p:nvPr/>
        </p:nvSpPr>
        <p:spPr>
          <a:xfrm>
            <a:off x="1292200" y="4394893"/>
            <a:ext cx="7360221" cy="200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ko-KR" alt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다문화 자녀 </a:t>
            </a: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맞춤형 교육 지원 계획 수립</a:t>
            </a:r>
            <a:endParaRPr lang="en-US" sz="1031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B14E635-70A4-0D9E-405D-17DFAB6D6E08}"/>
              </a:ext>
            </a:extLst>
          </p:cNvPr>
          <p:cNvSpPr/>
          <p:nvPr/>
        </p:nvSpPr>
        <p:spPr>
          <a:xfrm>
            <a:off x="1214438" y="1345407"/>
            <a:ext cx="3629025" cy="1093812"/>
          </a:xfrm>
          <a:prstGeom prst="roundRect">
            <a:avLst/>
          </a:prstGeom>
          <a:noFill/>
          <a:ln>
            <a:solidFill>
              <a:srgbClr val="FAF9F5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F18A9C1-594D-6689-B169-93E7181404E4}"/>
              </a:ext>
            </a:extLst>
          </p:cNvPr>
          <p:cNvCxnSpPr/>
          <p:nvPr/>
        </p:nvCxnSpPr>
        <p:spPr>
          <a:xfrm>
            <a:off x="1214438" y="3650456"/>
            <a:ext cx="4972050" cy="0"/>
          </a:xfrm>
          <a:prstGeom prst="line">
            <a:avLst/>
          </a:prstGeom>
          <a:ln>
            <a:solidFill>
              <a:srgbClr val="325F7B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6E6F1F5-6C07-6624-F4FC-3A7E21B57A03}"/>
              </a:ext>
            </a:extLst>
          </p:cNvPr>
          <p:cNvCxnSpPr/>
          <p:nvPr/>
        </p:nvCxnSpPr>
        <p:spPr>
          <a:xfrm>
            <a:off x="1214438" y="2366962"/>
            <a:ext cx="4972050" cy="0"/>
          </a:xfrm>
          <a:prstGeom prst="line">
            <a:avLst/>
          </a:prstGeom>
          <a:ln>
            <a:solidFill>
              <a:srgbClr val="325F7B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295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0311C-1E1C-ED7B-D5B6-A3B2740C8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F841EABA-F2CA-FEA1-78AD-16724B730993}"/>
              </a:ext>
            </a:extLst>
          </p:cNvPr>
          <p:cNvSpPr/>
          <p:nvPr/>
        </p:nvSpPr>
        <p:spPr>
          <a:xfrm>
            <a:off x="5543550" y="-7088"/>
            <a:ext cx="3600450" cy="5150588"/>
          </a:xfrm>
          <a:custGeom>
            <a:avLst/>
            <a:gdLst>
              <a:gd name="connsiteX0" fmla="*/ 0 w 3600450"/>
              <a:gd name="connsiteY0" fmla="*/ 0 h 5143500"/>
              <a:gd name="connsiteX1" fmla="*/ 3600450 w 3600450"/>
              <a:gd name="connsiteY1" fmla="*/ 0 h 5143500"/>
              <a:gd name="connsiteX2" fmla="*/ 3600450 w 3600450"/>
              <a:gd name="connsiteY2" fmla="*/ 5143500 h 5143500"/>
              <a:gd name="connsiteX3" fmla="*/ 0 w 3600450"/>
              <a:gd name="connsiteY3" fmla="*/ 5143500 h 5143500"/>
              <a:gd name="connsiteX4" fmla="*/ 0 w 3600450"/>
              <a:gd name="connsiteY4" fmla="*/ 0 h 5143500"/>
              <a:gd name="connsiteX0" fmla="*/ 1254642 w 3600450"/>
              <a:gd name="connsiteY0" fmla="*/ 0 h 5150588"/>
              <a:gd name="connsiteX1" fmla="*/ 3600450 w 3600450"/>
              <a:gd name="connsiteY1" fmla="*/ 7088 h 5150588"/>
              <a:gd name="connsiteX2" fmla="*/ 3600450 w 3600450"/>
              <a:gd name="connsiteY2" fmla="*/ 5150588 h 5150588"/>
              <a:gd name="connsiteX3" fmla="*/ 0 w 3600450"/>
              <a:gd name="connsiteY3" fmla="*/ 5150588 h 5150588"/>
              <a:gd name="connsiteX4" fmla="*/ 1254642 w 3600450"/>
              <a:gd name="connsiteY4" fmla="*/ 0 h 515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450" h="5150588">
                <a:moveTo>
                  <a:pt x="1254642" y="0"/>
                </a:moveTo>
                <a:lnTo>
                  <a:pt x="3600450" y="7088"/>
                </a:lnTo>
                <a:lnTo>
                  <a:pt x="3600450" y="5150588"/>
                </a:lnTo>
                <a:lnTo>
                  <a:pt x="0" y="5150588"/>
                </a:lnTo>
                <a:lnTo>
                  <a:pt x="1254642" y="0"/>
                </a:lnTo>
                <a:close/>
              </a:path>
            </a:pathLst>
          </a:custGeom>
          <a:solidFill>
            <a:srgbClr val="C7E0E7"/>
          </a:solidFill>
          <a:ln/>
        </p:spPr>
        <p:txBody>
          <a:bodyPr/>
          <a:lstStyle/>
          <a:p>
            <a:endParaRPr lang="ko-KR" altLang="en-US" sz="875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8A03EAD-A548-4924-19B6-840AA4CFFB81}"/>
              </a:ext>
            </a:extLst>
          </p:cNvPr>
          <p:cNvSpPr/>
          <p:nvPr/>
        </p:nvSpPr>
        <p:spPr>
          <a:xfrm>
            <a:off x="496119" y="458837"/>
            <a:ext cx="3189759" cy="398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25"/>
              </a:lnSpc>
            </a:pPr>
            <a:r>
              <a:rPr lang="en-US" sz="2500" dirty="0">
                <a:solidFill>
                  <a:srgbClr val="2E3C4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업무 분장</a:t>
            </a:r>
            <a:endParaRPr lang="en-US" sz="25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06C1B9E2-0D6E-7EF8-DCAE-2FA1A581AAB9}"/>
              </a:ext>
            </a:extLst>
          </p:cNvPr>
          <p:cNvSpPr/>
          <p:nvPr/>
        </p:nvSpPr>
        <p:spPr>
          <a:xfrm>
            <a:off x="496119" y="1053629"/>
            <a:ext cx="4722763" cy="1754088"/>
          </a:xfrm>
          <a:prstGeom prst="roundRect">
            <a:avLst>
              <a:gd name="adj" fmla="val 3055"/>
            </a:avLst>
          </a:prstGeom>
          <a:solidFill>
            <a:srgbClr val="D9EDF2"/>
          </a:solidFill>
          <a:ln w="7620">
            <a:solidFill>
              <a:srgbClr val="325F7B"/>
            </a:solidFill>
            <a:prstDash val="solid"/>
          </a:ln>
        </p:spPr>
        <p:txBody>
          <a:bodyPr/>
          <a:lstStyle/>
          <a:p>
            <a:endParaRPr lang="ko-KR" altLang="en-US" sz="875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CAA10A9D-EF97-A8DB-5882-6DD80F97B470}"/>
              </a:ext>
            </a:extLst>
          </p:cNvPr>
          <p:cNvSpPr/>
          <p:nvPr/>
        </p:nvSpPr>
        <p:spPr>
          <a:xfrm>
            <a:off x="628427" y="1181175"/>
            <a:ext cx="382711" cy="382711"/>
          </a:xfrm>
          <a:prstGeom prst="roundRect">
            <a:avLst>
              <a:gd name="adj" fmla="val 14931436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ko-KR" altLang="en-US" sz="875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BBA7D9C7-D424-39C6-A353-D2D5A27C79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3649" y="1286396"/>
            <a:ext cx="172194" cy="172194"/>
          </a:xfrm>
          <a:prstGeom prst="rect">
            <a:avLst/>
          </a:prstGeom>
        </p:spPr>
      </p:pic>
      <p:sp>
        <p:nvSpPr>
          <p:cNvPr id="7" name="Text 4">
            <a:extLst>
              <a:ext uri="{FF2B5EF4-FFF2-40B4-BE49-F238E27FC236}">
                <a16:creationId xmlns:a16="http://schemas.microsoft.com/office/drawing/2014/main" id="{67025E1D-F766-4A12-6427-2128C5EFC58D}"/>
              </a:ext>
            </a:extLst>
          </p:cNvPr>
          <p:cNvSpPr/>
          <p:nvPr/>
        </p:nvSpPr>
        <p:spPr>
          <a:xfrm>
            <a:off x="628427" y="1650689"/>
            <a:ext cx="1913855" cy="239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5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김진혁</a:t>
            </a:r>
            <a:endParaRPr lang="en-US" sz="15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31EE381A-1BB0-7DAF-F6E2-73F674907B06}"/>
              </a:ext>
            </a:extLst>
          </p:cNvPr>
          <p:cNvSpPr/>
          <p:nvPr/>
        </p:nvSpPr>
        <p:spPr>
          <a:xfrm>
            <a:off x="612019" y="2409900"/>
            <a:ext cx="4458146" cy="191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UI/UX 디자인</a:t>
            </a:r>
            <a:endParaRPr lang="en-US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6A46FECB-7632-2005-9FCC-6FEDF04368EF}"/>
              </a:ext>
            </a:extLst>
          </p:cNvPr>
          <p:cNvSpPr/>
          <p:nvPr/>
        </p:nvSpPr>
        <p:spPr>
          <a:xfrm>
            <a:off x="628427" y="2479254"/>
            <a:ext cx="4458146" cy="191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endParaRPr lang="en-US" sz="10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C2F25A9C-5197-EC14-7886-15C73D526BF4}"/>
              </a:ext>
            </a:extLst>
          </p:cNvPr>
          <p:cNvSpPr/>
          <p:nvPr/>
        </p:nvSpPr>
        <p:spPr>
          <a:xfrm>
            <a:off x="496119" y="2930500"/>
            <a:ext cx="4722763" cy="1754088"/>
          </a:xfrm>
          <a:prstGeom prst="roundRect">
            <a:avLst>
              <a:gd name="adj" fmla="val 3055"/>
            </a:avLst>
          </a:prstGeom>
          <a:solidFill>
            <a:srgbClr val="D9EDF2"/>
          </a:solidFill>
          <a:ln w="7620">
            <a:solidFill>
              <a:srgbClr val="325F7B"/>
            </a:solidFill>
            <a:prstDash val="solid"/>
          </a:ln>
        </p:spPr>
        <p:txBody>
          <a:bodyPr/>
          <a:lstStyle/>
          <a:p>
            <a:endParaRPr lang="ko-KR" altLang="en-US" sz="875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1" name="Shape 9">
            <a:extLst>
              <a:ext uri="{FF2B5EF4-FFF2-40B4-BE49-F238E27FC236}">
                <a16:creationId xmlns:a16="http://schemas.microsoft.com/office/drawing/2014/main" id="{34B2DECF-870E-778E-2C33-B1819595D64F}"/>
              </a:ext>
            </a:extLst>
          </p:cNvPr>
          <p:cNvSpPr/>
          <p:nvPr/>
        </p:nvSpPr>
        <p:spPr>
          <a:xfrm>
            <a:off x="628427" y="3062808"/>
            <a:ext cx="382711" cy="382711"/>
          </a:xfrm>
          <a:prstGeom prst="roundRect">
            <a:avLst>
              <a:gd name="adj" fmla="val 14931436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ko-KR" altLang="en-US" sz="875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12" name="Image 1" descr="preencoded.png">
            <a:extLst>
              <a:ext uri="{FF2B5EF4-FFF2-40B4-BE49-F238E27FC236}">
                <a16:creationId xmlns:a16="http://schemas.microsoft.com/office/drawing/2014/main" id="{21749919-119D-AD7C-32E6-B131E88AE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3649" y="3168031"/>
            <a:ext cx="172194" cy="172194"/>
          </a:xfrm>
          <a:prstGeom prst="rect">
            <a:avLst/>
          </a:prstGeom>
        </p:spPr>
      </p:pic>
      <p:sp>
        <p:nvSpPr>
          <p:cNvPr id="13" name="Text 10">
            <a:extLst>
              <a:ext uri="{FF2B5EF4-FFF2-40B4-BE49-F238E27FC236}">
                <a16:creationId xmlns:a16="http://schemas.microsoft.com/office/drawing/2014/main" id="{A00BC522-FB42-EC62-9D14-40B1FD74173B}"/>
              </a:ext>
            </a:extLst>
          </p:cNvPr>
          <p:cNvSpPr/>
          <p:nvPr/>
        </p:nvSpPr>
        <p:spPr>
          <a:xfrm>
            <a:off x="628427" y="3526781"/>
            <a:ext cx="1913855" cy="239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5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김세준</a:t>
            </a:r>
            <a:endParaRPr lang="en-US" sz="15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5FD0E2FA-F2A0-8AFF-3864-2891C7A5FE0A}"/>
              </a:ext>
            </a:extLst>
          </p:cNvPr>
          <p:cNvSpPr/>
          <p:nvPr/>
        </p:nvSpPr>
        <p:spPr>
          <a:xfrm>
            <a:off x="628427" y="3888805"/>
            <a:ext cx="4458146" cy="191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데이터 수집 및 전처리</a:t>
            </a:r>
            <a:endParaRPr lang="en-US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26E1DAAE-C109-E4BE-277C-435CF7BDB301}"/>
              </a:ext>
            </a:extLst>
          </p:cNvPr>
          <p:cNvSpPr/>
          <p:nvPr/>
        </p:nvSpPr>
        <p:spPr>
          <a:xfrm>
            <a:off x="628427" y="4124846"/>
            <a:ext cx="4458146" cy="191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endParaRPr lang="en-US" sz="10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47BD00A4-72D9-EBB1-ED16-E0DDF6760D91}"/>
              </a:ext>
            </a:extLst>
          </p:cNvPr>
          <p:cNvSpPr/>
          <p:nvPr/>
        </p:nvSpPr>
        <p:spPr>
          <a:xfrm>
            <a:off x="628427" y="4360888"/>
            <a:ext cx="4458146" cy="191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endParaRPr lang="en-US" sz="10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7" name="Text 5">
            <a:extLst>
              <a:ext uri="{FF2B5EF4-FFF2-40B4-BE49-F238E27FC236}">
                <a16:creationId xmlns:a16="http://schemas.microsoft.com/office/drawing/2014/main" id="{0BE1C556-CAE8-9EE7-71B1-9EEC795E90A1}"/>
              </a:ext>
            </a:extLst>
          </p:cNvPr>
          <p:cNvSpPr/>
          <p:nvPr/>
        </p:nvSpPr>
        <p:spPr>
          <a:xfrm>
            <a:off x="628427" y="2236478"/>
            <a:ext cx="4458146" cy="191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endParaRPr lang="en-US" sz="10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8" name="Text 5">
            <a:extLst>
              <a:ext uri="{FF2B5EF4-FFF2-40B4-BE49-F238E27FC236}">
                <a16:creationId xmlns:a16="http://schemas.microsoft.com/office/drawing/2014/main" id="{918D1736-07C8-8334-7106-8EE3E596D9FA}"/>
              </a:ext>
            </a:extLst>
          </p:cNvPr>
          <p:cNvSpPr/>
          <p:nvPr/>
        </p:nvSpPr>
        <p:spPr>
          <a:xfrm>
            <a:off x="628427" y="4231781"/>
            <a:ext cx="4458146" cy="191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머신 러닝 모델 구축</a:t>
            </a:r>
            <a:endParaRPr lang="en-US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9" name="Text 11">
            <a:extLst>
              <a:ext uri="{FF2B5EF4-FFF2-40B4-BE49-F238E27FC236}">
                <a16:creationId xmlns:a16="http://schemas.microsoft.com/office/drawing/2014/main" id="{BBD4922C-2A3B-38C1-D274-FD1CC431A63B}"/>
              </a:ext>
            </a:extLst>
          </p:cNvPr>
          <p:cNvSpPr/>
          <p:nvPr/>
        </p:nvSpPr>
        <p:spPr>
          <a:xfrm>
            <a:off x="612019" y="2012083"/>
            <a:ext cx="4458146" cy="191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데이터 수집 및 전처리</a:t>
            </a:r>
            <a:endParaRPr lang="en-US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2348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</TotalTime>
  <Words>324</Words>
  <Application>Microsoft Office PowerPoint</Application>
  <PresentationFormat>화면 슬라이드 쇼(16:9)</PresentationFormat>
  <Paragraphs>59</Paragraphs>
  <Slides>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Arial</vt:lpstr>
      <vt:lpstr>Noto Sans KR Black</vt:lpstr>
      <vt:lpstr>맑은 고딕</vt:lpstr>
      <vt:lpstr>Noto Sans KR Medium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김진혁</dc:creator>
  <cp:lastModifiedBy>진혁 김</cp:lastModifiedBy>
  <cp:revision>7</cp:revision>
  <dcterms:modified xsi:type="dcterms:W3CDTF">2025-10-28T05:52:45Z</dcterms:modified>
</cp:coreProperties>
</file>